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8" r:id="rId2"/>
    <p:sldId id="348" r:id="rId3"/>
    <p:sldId id="349" r:id="rId4"/>
    <p:sldId id="328" r:id="rId5"/>
    <p:sldId id="344" r:id="rId6"/>
    <p:sldId id="350" r:id="rId7"/>
    <p:sldId id="307" r:id="rId8"/>
    <p:sldId id="351" r:id="rId9"/>
    <p:sldId id="388" r:id="rId10"/>
    <p:sldId id="352" r:id="rId11"/>
    <p:sldId id="353" r:id="rId12"/>
    <p:sldId id="360" r:id="rId13"/>
    <p:sldId id="359" r:id="rId14"/>
    <p:sldId id="361" r:id="rId15"/>
    <p:sldId id="362" r:id="rId16"/>
    <p:sldId id="363" r:id="rId17"/>
    <p:sldId id="364" r:id="rId18"/>
    <p:sldId id="365" r:id="rId19"/>
    <p:sldId id="366" r:id="rId20"/>
    <p:sldId id="387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6" r:id="rId29"/>
    <p:sldId id="374" r:id="rId30"/>
    <p:sldId id="377" r:id="rId31"/>
    <p:sldId id="381" r:id="rId32"/>
    <p:sldId id="378" r:id="rId33"/>
    <p:sldId id="382" r:id="rId34"/>
    <p:sldId id="379" r:id="rId35"/>
    <p:sldId id="375" r:id="rId36"/>
    <p:sldId id="380" r:id="rId37"/>
    <p:sldId id="383" r:id="rId38"/>
    <p:sldId id="384" r:id="rId39"/>
    <p:sldId id="385" r:id="rId40"/>
    <p:sldId id="386" r:id="rId4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Schroff" initials="SS" lastIdx="2" clrIdx="0">
    <p:extLst>
      <p:ext uri="{19B8F6BF-5375-455C-9EA6-DF929625EA0E}">
        <p15:presenceInfo xmlns="" xmlns:p15="http://schemas.microsoft.com/office/powerpoint/2012/main" userId="be565f31cbe6da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3E"/>
    <a:srgbClr val="751B68"/>
    <a:srgbClr val="E98300"/>
    <a:srgbClr val="004E92"/>
    <a:srgbClr val="257835"/>
    <a:srgbClr val="BEB511"/>
    <a:srgbClr val="BC0031"/>
    <a:srgbClr val="00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395" autoAdjust="0"/>
  </p:normalViewPr>
  <p:slideViewPr>
    <p:cSldViewPr>
      <p:cViewPr varScale="1">
        <p:scale>
          <a:sx n="101" d="100"/>
          <a:sy n="101" d="100"/>
        </p:scale>
        <p:origin x="-18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848" y="-10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Type of Right Holder in TV Broadcasts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Foreign Broadcaster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7</c:v>
                </c:pt>
                <c:pt idx="4">
                  <c:v>76</c:v>
                </c:pt>
                <c:pt idx="5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Independent Producer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5</c:v>
                </c:pt>
                <c:pt idx="1">
                  <c:v>20</c:v>
                </c:pt>
                <c:pt idx="2">
                  <c:v>41</c:v>
                </c:pt>
                <c:pt idx="3">
                  <c:v>217</c:v>
                </c:pt>
                <c:pt idx="4">
                  <c:v>893</c:v>
                </c:pt>
                <c:pt idx="5">
                  <c:v>1223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Public Service Broadcaster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180</c:v>
                </c:pt>
                <c:pt idx="1">
                  <c:v>1111</c:v>
                </c:pt>
                <c:pt idx="2">
                  <c:v>783</c:v>
                </c:pt>
                <c:pt idx="3">
                  <c:v>910</c:v>
                </c:pt>
                <c:pt idx="4">
                  <c:v>1993</c:v>
                </c:pt>
                <c:pt idx="5">
                  <c:v>2283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77664"/>
        <c:axId val="110199936"/>
      </c:barChart>
      <c:catAx>
        <c:axId val="110177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199936"/>
        <c:crosses val="autoZero"/>
        <c:auto val="1"/>
        <c:lblAlgn val="ctr"/>
        <c:lblOffset val="100"/>
        <c:noMultiLvlLbl val="0"/>
      </c:catAx>
      <c:valAx>
        <c:axId val="110199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0177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Weighted</a:t>
            </a:r>
            <a:r>
              <a:rPr lang="de-DE" baseline="0"/>
              <a:t> Tests for Employment-based Mechanisms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Sheet1!$C$38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Sheet1!$B$39:$B$44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Sheet1!$C$39:$C$44</c:f>
              <c:numCache>
                <c:formatCode>General</c:formatCode>
                <c:ptCount val="6"/>
                <c:pt idx="0">
                  <c:v>15</c:v>
                </c:pt>
                <c:pt idx="1">
                  <c:v>18.5</c:v>
                </c:pt>
                <c:pt idx="2">
                  <c:v>20</c:v>
                </c:pt>
                <c:pt idx="3">
                  <c:v>16</c:v>
                </c:pt>
                <c:pt idx="4">
                  <c:v>5</c:v>
                </c:pt>
                <c:pt idx="5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Sheet1!$D$38</c:f>
              <c:strCache>
                <c:ptCount val="1"/>
                <c:pt idx="0">
                  <c:v>Possible Score</c:v>
                </c:pt>
              </c:strCache>
            </c:strRef>
          </c:tx>
          <c:invertIfNegative val="0"/>
          <c:cat>
            <c:strRef>
              <c:f>Sheet1!$B$39:$B$44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Sheet1!$D$39:$D$44</c:f>
              <c:numCache>
                <c:formatCode>General</c:formatCode>
                <c:ptCount val="6"/>
                <c:pt idx="0">
                  <c:v>19</c:v>
                </c:pt>
                <c:pt idx="1">
                  <c:v>19</c:v>
                </c:pt>
                <c:pt idx="2">
                  <c:v>20.5</c:v>
                </c:pt>
                <c:pt idx="3">
                  <c:v>20.5</c:v>
                </c:pt>
                <c:pt idx="4">
                  <c:v>19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81120"/>
        <c:axId val="147782656"/>
      </c:barChart>
      <c:catAx>
        <c:axId val="147781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7782656"/>
        <c:crosses val="autoZero"/>
        <c:auto val="1"/>
        <c:lblAlgn val="ctr"/>
        <c:lblOffset val="100"/>
        <c:noMultiLvlLbl val="0"/>
      </c:catAx>
      <c:valAx>
        <c:axId val="147782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778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Weighted</a:t>
            </a:r>
            <a:r>
              <a:rPr lang="de-DE" baseline="0"/>
              <a:t> Tests for Communication by a public entity-based Mechanism</a:t>
            </a:r>
            <a:endParaRPr lang="de-D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Sheet1!$B$62:$B$67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Sheet1!$C$62:$C$67</c:f>
              <c:numCache>
                <c:formatCode>General</c:formatCode>
                <c:ptCount val="6"/>
                <c:pt idx="0">
                  <c:v>15</c:v>
                </c:pt>
                <c:pt idx="1">
                  <c:v>18.5</c:v>
                </c:pt>
                <c:pt idx="2">
                  <c:v>18.5</c:v>
                </c:pt>
                <c:pt idx="3">
                  <c:v>14.5</c:v>
                </c:pt>
                <c:pt idx="4">
                  <c:v>4</c:v>
                </c:pt>
                <c:pt idx="5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Sheet1!$D$61</c:f>
              <c:strCache>
                <c:ptCount val="1"/>
                <c:pt idx="0">
                  <c:v>Possible Score</c:v>
                </c:pt>
              </c:strCache>
            </c:strRef>
          </c:tx>
          <c:invertIfNegative val="0"/>
          <c:cat>
            <c:strRef>
              <c:f>Sheet1!$B$62:$B$67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Sheet1!$D$62:$D$67</c:f>
              <c:numCache>
                <c:formatCode>General</c:formatCode>
                <c:ptCount val="6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20.5</c:v>
                </c:pt>
                <c:pt idx="4">
                  <c:v>19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38080"/>
        <c:axId val="147839616"/>
      </c:barChart>
      <c:catAx>
        <c:axId val="147838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7839616"/>
        <c:crosses val="autoZero"/>
        <c:auto val="1"/>
        <c:lblAlgn val="ctr"/>
        <c:lblOffset val="100"/>
        <c:noMultiLvlLbl val="0"/>
      </c:catAx>
      <c:valAx>
        <c:axId val="147839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7838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Weighted</a:t>
            </a:r>
            <a:r>
              <a:rPr lang="de-DE" baseline="0"/>
              <a:t> Tests for Transfer-based Mechanisms</a:t>
            </a:r>
            <a:endParaRPr lang="de-D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Sheet1!$B$19:$B$24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Sheet1!$C$19:$C$24</c:f>
              <c:numCache>
                <c:formatCode>General</c:formatCode>
                <c:ptCount val="6"/>
                <c:pt idx="0">
                  <c:v>1.5</c:v>
                </c:pt>
                <c:pt idx="1">
                  <c:v>1.5</c:v>
                </c:pt>
                <c:pt idx="2">
                  <c:v>-1</c:v>
                </c:pt>
                <c:pt idx="3">
                  <c:v>4.5</c:v>
                </c:pt>
                <c:pt idx="4">
                  <c:v>4</c:v>
                </c:pt>
                <c:pt idx="5">
                  <c:v>6.5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Possible Score</c:v>
                </c:pt>
              </c:strCache>
            </c:strRef>
          </c:tx>
          <c:invertIfNegative val="0"/>
          <c:cat>
            <c:strRef>
              <c:f>Sheet1!$B$19:$B$24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</c:strCache>
            </c:strRef>
          </c:cat>
          <c:val>
            <c:numRef>
              <c:f>Sheet1!$D$19:$D$24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10</c:v>
                </c:pt>
                <c:pt idx="3">
                  <c:v>11.5</c:v>
                </c:pt>
                <c:pt idx="4">
                  <c:v>10.5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10144"/>
        <c:axId val="148711680"/>
      </c:barChart>
      <c:catAx>
        <c:axId val="148710144"/>
        <c:scaling>
          <c:orientation val="minMax"/>
        </c:scaling>
        <c:delete val="0"/>
        <c:axPos val="b"/>
        <c:majorTickMark val="none"/>
        <c:minorTickMark val="none"/>
        <c:tickLblPos val="low"/>
        <c:crossAx val="148711680"/>
        <c:crosses val="autoZero"/>
        <c:auto val="1"/>
        <c:lblAlgn val="ctr"/>
        <c:lblOffset val="100"/>
        <c:noMultiLvlLbl val="0"/>
      </c:catAx>
      <c:valAx>
        <c:axId val="148711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871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Direct</a:t>
            </a:r>
            <a:r>
              <a:rPr lang="de-DE" baseline="0"/>
              <a:t> Comparison of Weighted Tests</a:t>
            </a:r>
          </a:p>
          <a:p>
            <a:pPr>
              <a:defRPr/>
            </a:pPr>
            <a:r>
              <a:rPr lang="de-DE" baseline="0"/>
              <a:t>(in per cent)</a:t>
            </a:r>
            <a:endParaRPr lang="de-D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Sheet1!$E$83</c:f>
              <c:strCache>
                <c:ptCount val="1"/>
                <c:pt idx="0">
                  <c:v>Employment</c:v>
                </c:pt>
              </c:strCache>
            </c:strRef>
          </c:tx>
          <c:invertIfNegative val="0"/>
          <c:cat>
            <c:strRef>
              <c:f>Sheet1!$B$84:$B$90</c:f>
              <c:strCache>
                <c:ptCount val="7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2010s</c:v>
                </c:pt>
              </c:strCache>
            </c:strRef>
          </c:cat>
          <c:val>
            <c:numRef>
              <c:f>Sheet1!$E$84:$E$90</c:f>
              <c:numCache>
                <c:formatCode>0%</c:formatCode>
                <c:ptCount val="7"/>
                <c:pt idx="0">
                  <c:v>0.79</c:v>
                </c:pt>
                <c:pt idx="1">
                  <c:v>0.97</c:v>
                </c:pt>
                <c:pt idx="2">
                  <c:v>0.98</c:v>
                </c:pt>
                <c:pt idx="3">
                  <c:v>0.78</c:v>
                </c:pt>
                <c:pt idx="4">
                  <c:v>0.26</c:v>
                </c:pt>
                <c:pt idx="5">
                  <c:v>0.13</c:v>
                </c:pt>
                <c:pt idx="6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Sheet1!$D$83</c:f>
              <c:strCache>
                <c:ptCount val="1"/>
                <c:pt idx="0">
                  <c:v>Communication</c:v>
                </c:pt>
              </c:strCache>
            </c:strRef>
          </c:tx>
          <c:invertIfNegative val="0"/>
          <c:cat>
            <c:strRef>
              <c:f>Sheet1!$B$84:$B$90</c:f>
              <c:strCache>
                <c:ptCount val="7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2010s</c:v>
                </c:pt>
              </c:strCache>
            </c:strRef>
          </c:cat>
          <c:val>
            <c:numRef>
              <c:f>Sheet1!$D$84:$D$90</c:f>
              <c:numCache>
                <c:formatCode>0%</c:formatCode>
                <c:ptCount val="7"/>
                <c:pt idx="0">
                  <c:v>0.79</c:v>
                </c:pt>
                <c:pt idx="1">
                  <c:v>0.97</c:v>
                </c:pt>
                <c:pt idx="2">
                  <c:v>0.97</c:v>
                </c:pt>
                <c:pt idx="3">
                  <c:v>0.71</c:v>
                </c:pt>
                <c:pt idx="4">
                  <c:v>0.21</c:v>
                </c:pt>
                <c:pt idx="5">
                  <c:v>0.08</c:v>
                </c:pt>
                <c:pt idx="6">
                  <c:v>0.63</c:v>
                </c:pt>
              </c:numCache>
            </c:numRef>
          </c:val>
        </c:ser>
        <c:ser>
          <c:idx val="0"/>
          <c:order val="2"/>
          <c:tx>
            <c:strRef>
              <c:f>Sheet1!$C$83</c:f>
              <c:strCache>
                <c:ptCount val="1"/>
                <c:pt idx="0">
                  <c:v>Transfer</c:v>
                </c:pt>
              </c:strCache>
            </c:strRef>
          </c:tx>
          <c:invertIfNegative val="0"/>
          <c:cat>
            <c:strRef>
              <c:f>Sheet1!$B$84:$B$90</c:f>
              <c:strCache>
                <c:ptCount val="7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1990s</c:v>
                </c:pt>
                <c:pt idx="5">
                  <c:v>2000s</c:v>
                </c:pt>
                <c:pt idx="6">
                  <c:v>2010s</c:v>
                </c:pt>
              </c:strCache>
            </c:strRef>
          </c:cat>
          <c:val>
            <c:numRef>
              <c:f>Sheet1!$C$84:$C$90</c:f>
              <c:numCache>
                <c:formatCode>0%</c:formatCode>
                <c:ptCount val="7"/>
                <c:pt idx="0">
                  <c:v>0.25</c:v>
                </c:pt>
                <c:pt idx="1">
                  <c:v>0.25</c:v>
                </c:pt>
                <c:pt idx="2">
                  <c:v>-0.1</c:v>
                </c:pt>
                <c:pt idx="3">
                  <c:v>0.39</c:v>
                </c:pt>
                <c:pt idx="4">
                  <c:v>0.38</c:v>
                </c:pt>
                <c:pt idx="5">
                  <c:v>0.72</c:v>
                </c:pt>
                <c:pt idx="6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70976"/>
        <c:axId val="149072512"/>
      </c:barChart>
      <c:catAx>
        <c:axId val="149070976"/>
        <c:scaling>
          <c:orientation val="minMax"/>
        </c:scaling>
        <c:delete val="0"/>
        <c:axPos val="b"/>
        <c:majorTickMark val="out"/>
        <c:minorTickMark val="none"/>
        <c:tickLblPos val="low"/>
        <c:crossAx val="149072512"/>
        <c:crosses val="autoZero"/>
        <c:auto val="1"/>
        <c:lblAlgn val="ctr"/>
        <c:lblOffset val="100"/>
        <c:noMultiLvlLbl val="0"/>
      </c:catAx>
      <c:valAx>
        <c:axId val="1490725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4907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E74FE2D-D903-46FC-9E93-04C29F03F7EF}" type="datetimeFigureOut">
              <a:rPr lang="nl-NL" altLang="en-US"/>
              <a:pPr>
                <a:defRPr/>
              </a:pPr>
              <a:t>19-5-2017</a:t>
            </a:fld>
            <a:endParaRPr lang="nl-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41EB10-4AFA-4DE3-99F6-4A13CA7B0913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80003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00274F-31A4-47EC-9065-8FB3AFAE2A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417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9A2EDF-2AE3-4B12-8C1E-F7B1A6DD670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8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Turning points: usually not the same across mechanisms</a:t>
            </a:r>
            <a:r>
              <a:rPr lang="de-DE" baseline="0" dirty="0" smtClean="0"/>
              <a:t> and therefore especially valuable in terms of affirming hypotheses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49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the natural sciences: laws of nature always apply </a:t>
            </a:r>
          </a:p>
          <a:p>
            <a:r>
              <a:rPr lang="de-DE" dirty="0" smtClean="0"/>
              <a:t>In the social sciences: the best explanation known so far </a:t>
            </a:r>
            <a:r>
              <a:rPr lang="de-DE" dirty="0" smtClean="0">
                <a:sym typeface="Wingdings" pitchFamily="2" charset="2"/>
              </a:rPr>
              <a:t> absolute certainty</a:t>
            </a:r>
            <a:r>
              <a:rPr lang="de-DE" baseline="0" dirty="0" smtClean="0">
                <a:sym typeface="Wingdings" pitchFamily="2" charset="2"/>
              </a:rPr>
              <a:t> is never possible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6863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44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1950s combined rights: many productions have no information at all rather than split rights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464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Copyright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95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517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4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877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Main research question essentially asks:</a:t>
            </a:r>
            <a:r>
              <a:rPr lang="de-DE" baseline="0" dirty="0" smtClean="0"/>
              <a:t> what was common market practice?</a:t>
            </a:r>
          </a:p>
          <a:p>
            <a:endParaRPr lang="de-DE" baseline="0" dirty="0" smtClean="0"/>
          </a:p>
          <a:p>
            <a:r>
              <a:rPr lang="de-DE" baseline="0" dirty="0" smtClean="0"/>
              <a:t>Making works accessible is an unknown use at least until the early 1990s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17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is an extract</a:t>
            </a:r>
          </a:p>
          <a:p>
            <a:endParaRPr lang="de-DE" dirty="0" smtClean="0"/>
          </a:p>
          <a:p>
            <a:r>
              <a:rPr lang="de-DE" dirty="0" smtClean="0"/>
              <a:t>Note that I divided it into: 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Rule itself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Intepretation based on case law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Scholarly debate</a:t>
            </a:r>
          </a:p>
          <a:p>
            <a:pPr marL="0" indent="0">
              <a:buNone/>
            </a:pPr>
            <a:endParaRPr lang="de-DE" baseline="0" dirty="0" smtClean="0"/>
          </a:p>
          <a:p>
            <a:pPr marL="0" indent="0">
              <a:buNone/>
            </a:pPr>
            <a:r>
              <a:rPr lang="de-DE" baseline="0" dirty="0" smtClean="0"/>
              <a:t>- Legal interpretation matters more than scholarly debate </a:t>
            </a:r>
            <a:r>
              <a:rPr lang="de-DE" baseline="0" dirty="0" smtClean="0">
                <a:sym typeface="Wingdings" pitchFamily="2" charset="2"/>
              </a:rPr>
              <a:t> observable pattern more pronounced for the former than the latter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719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Turning points: usually not the same across mechanisms</a:t>
            </a:r>
            <a:r>
              <a:rPr lang="de-DE" baseline="0" dirty="0" smtClean="0"/>
              <a:t> and therefore especially valuable in terms of affirming/ weakening hypotheses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Chosen indicators crucially depend on the kind of data or observations available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49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0274F-31A4-47EC-9065-8FB3AFAE2AA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250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r>
              <a:rPr lang="en-US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787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A5D679-4D2C-4CA9-B431-756A53689CAE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8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3201AF-6456-41B5-9309-7683FEAAB32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5E88DE-DF60-4C0C-9559-6D6B6E9C0C6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6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5FAD-50F0-42C1-951C-5AC04DE6759F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4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61F2F3-15E7-4388-AD49-D82BF49DE9A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3A5965-1867-436D-8E58-9A00F9C1FA26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2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77390-9752-496F-A503-CBEB81D4201D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6BC4E1-0348-420F-8322-ADDD3A9A5281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8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EF535-D54C-47C5-8BE0-BD88E072CB6A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DBD80B-C8D9-4262-9700-ACB2C861C378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9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tekststijl van het model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0003E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Typ hier de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90003E"/>
                </a:solidFill>
              </a:defRPr>
            </a:lvl1pPr>
          </a:lstStyle>
          <a:p>
            <a:pPr>
              <a:defRPr/>
            </a:pPr>
            <a:fld id="{1037B964-E548-448C-9B5E-5B51305BB9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9000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9000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anose="05020102010507070707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anose="05020102010507070707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Broadcasts Accessible Online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373216"/>
            <a:ext cx="8280400" cy="576262"/>
          </a:xfrm>
        </p:spPr>
        <p:txBody>
          <a:bodyPr/>
          <a:lstStyle/>
          <a:p>
            <a:pPr algn="ctr" eaLnBrk="1" hangingPunct="1"/>
            <a:r>
              <a:rPr lang="en-GB" sz="2000" dirty="0"/>
              <a:t>A Study on the Copyright- Related Environment and Industry Practice</a:t>
            </a:r>
            <a:endParaRPr lang="en-US" altLang="en-US" sz="20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4495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SzPct val="60000"/>
              <a:buFont typeface="Wingdings 2" panose="05020102010507070707" pitchFamily="18" charset="2"/>
              <a:buChar char="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SzPct val="80000"/>
              <a:buFont typeface="Wingdings 2" panose="05020102010507070707" pitchFamily="18" charset="2"/>
              <a:buChar char="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SzPct val="80000"/>
              <a:buFont typeface="Wingdings 2" panose="05020102010507070707" pitchFamily="18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100" b="1" dirty="0"/>
              <a:t> Instituut voor informatierecht (IViR)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9492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By: dr. Simone Schroff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 for rights concentration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391400" cy="3352800"/>
          </a:xfrm>
        </p:spPr>
        <p:txBody>
          <a:bodyPr/>
          <a:lstStyle/>
          <a:p>
            <a:r>
              <a:rPr lang="en-GB" sz="1800" dirty="0" smtClean="0"/>
              <a:t>Effect of this information crucially depends on how the broadcaster got hold of the rights</a:t>
            </a:r>
          </a:p>
          <a:p>
            <a:pPr lvl="1"/>
            <a:r>
              <a:rPr lang="en-GB" sz="1800" dirty="0" smtClean="0"/>
              <a:t>1) via copyright law directly: the broadcaster is the ‘maker’</a:t>
            </a:r>
          </a:p>
          <a:p>
            <a:pPr lvl="1"/>
            <a:r>
              <a:rPr lang="en-GB" sz="1800" dirty="0" smtClean="0"/>
              <a:t>2) transfer of rights: the broadcaster is the assignee or licensee of the rights, but not the ‘maker’</a:t>
            </a:r>
          </a:p>
          <a:p>
            <a:r>
              <a:rPr lang="en-GB" sz="1800" dirty="0" smtClean="0"/>
              <a:t>Difference: maker owns all rights, even new ones, while the assignment has to be interpreted as limited to the purpose of the contract</a:t>
            </a:r>
          </a:p>
          <a:p>
            <a:pPr lvl="1"/>
            <a:r>
              <a:rPr lang="en-GB" sz="1800" dirty="0" smtClean="0"/>
              <a:t>Main issue is unknown uses: could be excluded from the transfer</a:t>
            </a:r>
          </a:p>
          <a:p>
            <a:pPr lvl="1"/>
            <a:r>
              <a:rPr lang="en-GB" sz="1800" dirty="0" smtClean="0"/>
              <a:t>Full transfer is possible but increasingly unlikely</a:t>
            </a:r>
          </a:p>
          <a:p>
            <a:r>
              <a:rPr lang="en-GB" sz="1800" dirty="0" smtClean="0"/>
              <a:t>Main question: which mechanism explains the concentration of rights? How does it vary across time?</a:t>
            </a:r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10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Process-tracing: assessing the likelihood of alternative explanations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7391400" cy="3352800"/>
          </a:xfrm>
        </p:spPr>
        <p:txBody>
          <a:bodyPr/>
          <a:lstStyle/>
          <a:p>
            <a:r>
              <a:rPr lang="de-DE" sz="1800" dirty="0" smtClean="0"/>
              <a:t>No dataset available to test the different explanations statistically</a:t>
            </a:r>
          </a:p>
          <a:p>
            <a:r>
              <a:rPr lang="en-GB" sz="1800" dirty="0" smtClean="0"/>
              <a:t>Process-Tracing: explain </a:t>
            </a:r>
            <a:r>
              <a:rPr lang="en-GB" sz="1800" dirty="0"/>
              <a:t>a given </a:t>
            </a:r>
            <a:r>
              <a:rPr lang="en-GB" sz="1800" dirty="0" smtClean="0"/>
              <a:t>phenomenon </a:t>
            </a:r>
            <a:r>
              <a:rPr lang="en-GB" sz="1800" dirty="0"/>
              <a:t>by identifying the </a:t>
            </a:r>
            <a:r>
              <a:rPr lang="en-GB" sz="1800" u="sng" dirty="0"/>
              <a:t>processes</a:t>
            </a:r>
            <a:r>
              <a:rPr lang="en-GB" sz="1800" dirty="0"/>
              <a:t> through which it is generated</a:t>
            </a:r>
          </a:p>
          <a:p>
            <a:pPr lvl="1"/>
            <a:r>
              <a:rPr lang="en-GB" sz="1800" dirty="0" smtClean="0"/>
              <a:t>Process</a:t>
            </a:r>
            <a:r>
              <a:rPr lang="en-GB" sz="1800" dirty="0"/>
              <a:t>= more than one point in time</a:t>
            </a:r>
          </a:p>
          <a:p>
            <a:r>
              <a:rPr lang="en-GB" sz="1800" dirty="0" smtClean="0"/>
              <a:t>Each theoretical explanation (mechanism) is translated into observable characteristics</a:t>
            </a:r>
          </a:p>
          <a:p>
            <a:r>
              <a:rPr lang="en-GB" sz="1800" dirty="0"/>
              <a:t>Process- tracing: see if mechanism‘s evidence is visible at different points in time</a:t>
            </a:r>
          </a:p>
          <a:p>
            <a:r>
              <a:rPr lang="en-GB" sz="1800" dirty="0"/>
              <a:t>To use this methodology, each mechanism has to be highly conceptualised and indicators selected</a:t>
            </a:r>
          </a:p>
          <a:p>
            <a:endParaRPr lang="en-GB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11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Mechanisms relevant for TV broadcasts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391400" cy="3352800"/>
          </a:xfrm>
        </p:spPr>
        <p:txBody>
          <a:bodyPr/>
          <a:lstStyle/>
          <a:p>
            <a:r>
              <a:rPr lang="en-GB" sz="2400" dirty="0" smtClean="0"/>
              <a:t>Methodology: process- tracing to examine three mechanisms</a:t>
            </a:r>
          </a:p>
          <a:p>
            <a:pPr lvl="1"/>
            <a:r>
              <a:rPr lang="en-GB" sz="2400" dirty="0" smtClean="0"/>
              <a:t>1) employment (art. 7 Aw and related provisions in WNR)</a:t>
            </a:r>
          </a:p>
          <a:p>
            <a:pPr lvl="1"/>
            <a:r>
              <a:rPr lang="en-GB" sz="2400" dirty="0" smtClean="0"/>
              <a:t>2) first communication to public by legal entity (art. 8 Aw and related provisions in WNR)</a:t>
            </a:r>
          </a:p>
          <a:p>
            <a:pPr lvl="1"/>
            <a:r>
              <a:rPr lang="en-GB" sz="2400" dirty="0" smtClean="0"/>
              <a:t>3) transfers (combination of articles, both copyright and neighbouring rights)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mechanism in process-tracing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391400" cy="3352800"/>
          </a:xfrm>
        </p:spPr>
        <p:txBody>
          <a:bodyPr/>
          <a:lstStyle/>
          <a:p>
            <a:r>
              <a:rPr lang="en-GB" dirty="0" smtClean="0"/>
              <a:t>Step 1: conceptualise </a:t>
            </a:r>
            <a:r>
              <a:rPr lang="en-GB" dirty="0" smtClean="0"/>
              <a:t>mechanisms </a:t>
            </a:r>
            <a:r>
              <a:rPr lang="en-GB" dirty="0" smtClean="0">
                <a:sym typeface="Wingdings" pitchFamily="2" charset="2"/>
              </a:rPr>
              <a:t> identify core observable characteristics</a:t>
            </a:r>
          </a:p>
          <a:p>
            <a:r>
              <a:rPr lang="en-GB" dirty="0" smtClean="0">
                <a:sym typeface="Wingdings" pitchFamily="2" charset="2"/>
              </a:rPr>
              <a:t>Step 2: mechanism across time  when and where more likely, least likely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Amend/ expand observable characteristics</a:t>
            </a:r>
          </a:p>
          <a:p>
            <a:r>
              <a:rPr lang="en-GB" dirty="0" smtClean="0">
                <a:sym typeface="Wingdings" pitchFamily="2" charset="2"/>
              </a:rPr>
              <a:t>Step 3: carry out process tracing tests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All mechanisms are equal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does it work? (example: employment)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1: conceptualise the mechanism</a:t>
            </a:r>
          </a:p>
          <a:p>
            <a:pPr lvl="1"/>
            <a:r>
              <a:rPr lang="en-GB" dirty="0" smtClean="0"/>
              <a:t>Detailed doctrinal analysis of how the rules on employment have changed since 1912</a:t>
            </a:r>
          </a:p>
          <a:p>
            <a:pPr lvl="1"/>
            <a:r>
              <a:rPr lang="en-GB" dirty="0" smtClean="0"/>
              <a:t>Focus on turning points </a:t>
            </a:r>
            <a:r>
              <a:rPr lang="en-GB" dirty="0" smtClean="0">
                <a:sym typeface="Wingdings" pitchFamily="2" charset="2"/>
              </a:rPr>
              <a:t> table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692049"/>
              </p:ext>
            </p:extLst>
          </p:nvPr>
        </p:nvGraphicFramePr>
        <p:xfrm>
          <a:off x="539552" y="1052736"/>
          <a:ext cx="7992888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664"/>
                <a:gridCol w="1836294"/>
                <a:gridCol w="1621782"/>
                <a:gridCol w="1810419"/>
                <a:gridCol w="1485729"/>
              </a:tblGrid>
              <a:tr h="282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From 1912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1951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1973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1988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Legal Provision 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In the course of employment, unless agreed otherwise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89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Interpretation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Relationship of authority: employer defines the tasks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8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Salary/ compensation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8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All works covered by employment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4089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Explicit employment contract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Implicit Scope of Employment (Sense of Duty)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Implicit Scope of Employment (Sense of Duty)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Creation of work is required by employer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7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Scholarly debate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Moral rights assumed owned by employer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Ownership of moral rights debated: tendency towards author ownership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786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Contracts to the contrary not discussed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Contracts to the contrary are increasingly relevant, including implicit ones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990656" cy="838200"/>
          </a:xfrm>
        </p:spPr>
        <p:txBody>
          <a:bodyPr/>
          <a:lstStyle/>
          <a:p>
            <a:r>
              <a:rPr lang="en-GB" sz="2800" dirty="0" smtClean="0"/>
              <a:t>NWO Project: How does it work? (employment)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1: conceptualise the mechanism</a:t>
            </a:r>
          </a:p>
          <a:p>
            <a:pPr lvl="1"/>
            <a:r>
              <a:rPr lang="en-GB" dirty="0" smtClean="0"/>
              <a:t>Detailed doctrinal analysis</a:t>
            </a:r>
          </a:p>
          <a:p>
            <a:r>
              <a:rPr lang="en-GB" dirty="0" smtClean="0"/>
              <a:t>Step 2: identify observable characteristics that reflect the legal relevance</a:t>
            </a:r>
          </a:p>
          <a:p>
            <a:pPr lvl="1"/>
            <a:r>
              <a:rPr lang="en-GB" dirty="0" smtClean="0"/>
              <a:t>Always in the form of hypothesis</a:t>
            </a:r>
          </a:p>
          <a:p>
            <a:pPr lvl="1"/>
            <a:r>
              <a:rPr lang="en-GB" dirty="0" smtClean="0"/>
              <a:t>Special attention to turning points</a:t>
            </a: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391400" cy="838200"/>
          </a:xfrm>
        </p:spPr>
        <p:txBody>
          <a:bodyPr/>
          <a:lstStyle/>
          <a:p>
            <a:r>
              <a:rPr lang="en-GB" dirty="0" smtClean="0"/>
              <a:t>Examples of Hypotheses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391400" cy="3352800"/>
          </a:xfrm>
        </p:spPr>
        <p:txBody>
          <a:bodyPr/>
          <a:lstStyle/>
          <a:p>
            <a:r>
              <a:rPr lang="en-GB" sz="2000" dirty="0" smtClean="0"/>
              <a:t>E3: Due to the financial resources required, the author will most likely be a legal entity. This will most likely be a single entity.</a:t>
            </a:r>
          </a:p>
          <a:p>
            <a:endParaRPr lang="en-GB" sz="2000" dirty="0" smtClean="0"/>
          </a:p>
          <a:p>
            <a:r>
              <a:rPr lang="en-GB" sz="2000" dirty="0" smtClean="0"/>
              <a:t>E8: Permitting the author to put his name on a work can indicate an implicit contract, acting as a disincentive to the naming of authors (especially after 1973). Works of employment are therefore more likely to not have any author information.</a:t>
            </a:r>
          </a:p>
          <a:p>
            <a:endParaRPr lang="en-GB" sz="1800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NWO Project: How does it work? (employment article)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1: conceptualise the mechanism</a:t>
            </a:r>
          </a:p>
          <a:p>
            <a:r>
              <a:rPr lang="en-GB" dirty="0" smtClean="0"/>
              <a:t>Step 2: identify indicators that reflect the legal relevance (hypotheses)</a:t>
            </a:r>
          </a:p>
          <a:p>
            <a:r>
              <a:rPr lang="en-GB" dirty="0" smtClean="0"/>
              <a:t>Step 3: test hypotheses</a:t>
            </a:r>
          </a:p>
          <a:p>
            <a:pPr lvl="1"/>
            <a:r>
              <a:rPr lang="en-GB" dirty="0" smtClean="0"/>
              <a:t>Define test strength and data points</a:t>
            </a:r>
          </a:p>
          <a:p>
            <a:pPr lvl="1"/>
            <a:r>
              <a:rPr lang="en-GB" dirty="0" smtClean="0"/>
              <a:t>Run the 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Test in Process- Tracing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391400" cy="3352800"/>
          </a:xfrm>
        </p:spPr>
        <p:txBody>
          <a:bodyPr/>
          <a:lstStyle/>
          <a:p>
            <a:r>
              <a:rPr lang="en-GB" dirty="0" smtClean="0"/>
              <a:t>In the social sciences: affirmation rather than confirmation</a:t>
            </a:r>
          </a:p>
          <a:p>
            <a:r>
              <a:rPr lang="en-GB" dirty="0" smtClean="0"/>
              <a:t>Process- tracing forces the researcher to think about</a:t>
            </a:r>
          </a:p>
          <a:p>
            <a:pPr lvl="1"/>
            <a:r>
              <a:rPr lang="en-GB" dirty="0" smtClean="0"/>
              <a:t>Change across time</a:t>
            </a:r>
          </a:p>
          <a:p>
            <a:pPr lvl="1"/>
            <a:r>
              <a:rPr lang="en-GB" dirty="0" smtClean="0"/>
              <a:t>Type of evidence (qualitative or quantitative)</a:t>
            </a:r>
          </a:p>
          <a:p>
            <a:pPr lvl="1"/>
            <a:r>
              <a:rPr lang="en-GB" dirty="0" smtClean="0"/>
              <a:t>Strength of the test in terms of affirming hypothesis as well as relating to each other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conundrum: making TV broadcasts accessible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NISV holds 498,127 TV broadcasts </a:t>
            </a:r>
            <a:r>
              <a:rPr lang="en-GB" dirty="0" smtClean="0"/>
              <a:t>(~2015) made </a:t>
            </a:r>
            <a:r>
              <a:rPr lang="en-GB" dirty="0" smtClean="0"/>
              <a:t>by public service broadcasters</a:t>
            </a:r>
          </a:p>
          <a:p>
            <a:pPr lvl="1"/>
            <a:r>
              <a:rPr lang="en-GB" dirty="0" smtClean="0"/>
              <a:t>Most have been digitised</a:t>
            </a:r>
          </a:p>
          <a:p>
            <a:pPr lvl="1"/>
            <a:r>
              <a:rPr lang="en-GB" dirty="0" smtClean="0"/>
              <a:t>Only 2% are accessible online</a:t>
            </a:r>
          </a:p>
          <a:p>
            <a:r>
              <a:rPr lang="en-GB" dirty="0" smtClean="0"/>
              <a:t>Main reason: uncertainty about the copyright status</a:t>
            </a:r>
          </a:p>
          <a:p>
            <a:pPr lvl="1"/>
            <a:r>
              <a:rPr lang="en-GB" dirty="0" smtClean="0"/>
              <a:t>Especially who can provide a license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2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391400" cy="838200"/>
          </a:xfrm>
        </p:spPr>
        <p:txBody>
          <a:bodyPr/>
          <a:lstStyle/>
          <a:p>
            <a:r>
              <a:rPr lang="en-US" dirty="0" smtClean="0"/>
              <a:t>4 Types of Test: the ‘Puddle- Mystery‘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20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81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3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Straw in the Wind Test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9" y="2132856"/>
            <a:ext cx="3009900" cy="151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551" y="4003736"/>
            <a:ext cx="28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Smoking- Gun Test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8" y="450912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8184" y="1628800"/>
            <a:ext cx="251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Hoop Test</a:t>
            </a:r>
            <a:endParaRPr lang="en-US" b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440160" cy="190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28184" y="418973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Double Decisive Test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1153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1"/>
            <a:ext cx="8424936" cy="58201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1: Hoop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391400" cy="3352800"/>
          </a:xfrm>
        </p:spPr>
        <p:txBody>
          <a:bodyPr/>
          <a:lstStyle/>
          <a:p>
            <a:pPr marL="0" indent="0">
              <a:buNone/>
            </a:pPr>
            <a:r>
              <a:rPr lang="en-GB" sz="2000" u="sng" dirty="0" smtClean="0"/>
              <a:t>E3: Due to the financial resources required, the author will most likely be a legal entity. 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Hoop </a:t>
            </a:r>
            <a:r>
              <a:rPr lang="en-GB" sz="2000" dirty="0"/>
              <a:t>test: look more for evidence to the contrary</a:t>
            </a:r>
          </a:p>
          <a:p>
            <a:pPr lvl="1"/>
            <a:r>
              <a:rPr lang="en-GB" sz="2000" dirty="0"/>
              <a:t>Other explanations exist for having only a legal entity but it is not theoretically likely that an individual acts as an employer in the context of broadcasting</a:t>
            </a:r>
          </a:p>
          <a:p>
            <a:r>
              <a:rPr lang="en-GB" sz="2000" dirty="0" smtClean="0"/>
              <a:t>Indicator: type of right holders that own exclusive rights</a:t>
            </a:r>
          </a:p>
          <a:p>
            <a:pPr lvl="1"/>
            <a:r>
              <a:rPr lang="en-GB" sz="2000" dirty="0" smtClean="0"/>
              <a:t>Especially look for those where the right holder is an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764537"/>
              </p:ext>
            </p:extLst>
          </p:nvPr>
        </p:nvGraphicFramePr>
        <p:xfrm>
          <a:off x="611560" y="2348880"/>
          <a:ext cx="7344816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266"/>
                <a:gridCol w="1565101"/>
                <a:gridCol w="1823404"/>
                <a:gridCol w="1823404"/>
                <a:gridCol w="733641"/>
              </a:tblGrid>
              <a:tr h="3341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Decade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Category of Right Holder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34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Foreign Broadcaster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Independent Producer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Public Service Broadcaster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1950s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1960s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1111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1133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1970s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783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832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1980s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217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910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1134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1990s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893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1993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2962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2000s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1223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2283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3554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967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Only legal entities own TV broadcasts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1221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Example 2: Smoking Gun and Straw in the Wind Test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391400" cy="3352800"/>
          </a:xfrm>
        </p:spPr>
        <p:txBody>
          <a:bodyPr/>
          <a:lstStyle/>
          <a:p>
            <a:r>
              <a:rPr lang="en-GB" sz="1600" dirty="0" smtClean="0"/>
              <a:t>E8: Permitting the author to put his name on a work can indicate an implicit contract, acting as a disincentive to the naming of authors (especially after 1973). Works of employment are therefore more likely to not have any author information.</a:t>
            </a:r>
          </a:p>
          <a:p>
            <a:endParaRPr lang="en-GB" sz="1600" dirty="0" smtClean="0"/>
          </a:p>
          <a:p>
            <a:r>
              <a:rPr lang="en-GB" sz="1600" dirty="0"/>
              <a:t>Straw Test: not naming </a:t>
            </a:r>
            <a:r>
              <a:rPr lang="en-GB" sz="1600" dirty="0" smtClean="0"/>
              <a:t>authors</a:t>
            </a:r>
          </a:p>
          <a:p>
            <a:pPr lvl="1"/>
            <a:r>
              <a:rPr lang="de-DE" sz="1600" dirty="0" smtClean="0"/>
              <a:t>Other explanations are possible</a:t>
            </a:r>
            <a:endParaRPr lang="en-GB" sz="1600" dirty="0"/>
          </a:p>
          <a:p>
            <a:r>
              <a:rPr lang="en-GB" sz="1600" dirty="0"/>
              <a:t>Smoking Gun Test: specific drop around </a:t>
            </a:r>
            <a:r>
              <a:rPr lang="en-GB" sz="1600" dirty="0" smtClean="0"/>
              <a:t>1973</a:t>
            </a:r>
          </a:p>
          <a:p>
            <a:pPr lvl="1"/>
            <a:r>
              <a:rPr lang="de-DE" sz="1600" dirty="0" smtClean="0"/>
              <a:t>So theory specific and no alternative explanations relating to any theory or technical situation at NISV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Indicator: share of TV broadcasts that have at least one author qualifying role named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Naming authors in the 1970s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11734"/>
              </p:ext>
            </p:extLst>
          </p:nvPr>
        </p:nvGraphicFramePr>
        <p:xfrm>
          <a:off x="2627784" y="2348880"/>
          <a:ext cx="4176464" cy="338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907"/>
                <a:gridCol w="2323557"/>
              </a:tblGrid>
              <a:tr h="429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At Least One 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Key Authorship Category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1971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1972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  <a:effectLst/>
                        </a:rPr>
                        <a:t>1973</a:t>
                      </a:r>
                      <a:endParaRPr lang="de-DE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  <a:effectLst/>
                        </a:rPr>
                        <a:t>1974</a:t>
                      </a:r>
                      <a:endParaRPr lang="de-DE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  <a:effectLst/>
                        </a:rPr>
                        <a:t>1975</a:t>
                      </a:r>
                      <a:endParaRPr lang="de-DE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  <a:effectLst/>
                        </a:rPr>
                        <a:t>1976</a:t>
                      </a:r>
                      <a:endParaRPr lang="de-DE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  <a:effectLst/>
                        </a:rPr>
                        <a:t>1977</a:t>
                      </a:r>
                      <a:endParaRPr lang="de-DE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  <a:effectLst/>
                        </a:rPr>
                        <a:t>1978</a:t>
                      </a:r>
                      <a:endParaRPr lang="de-DE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  <a:effectLst/>
                        </a:rPr>
                        <a:t>1979</a:t>
                      </a:r>
                      <a:endParaRPr lang="de-DE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3: constructing a double decisive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391400" cy="3352800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/>
              <a:t>Under employment </a:t>
            </a:r>
            <a:r>
              <a:rPr lang="en-GB" sz="2000" dirty="0" smtClean="0"/>
              <a:t>rules, the third party is the author: </a:t>
            </a:r>
            <a:r>
              <a:rPr lang="en-GB" sz="2000" dirty="0"/>
              <a:t>rights should be highly concentrated</a:t>
            </a:r>
          </a:p>
          <a:p>
            <a:pPr lvl="1"/>
            <a:r>
              <a:rPr lang="en-GB" sz="2000" dirty="0"/>
              <a:t>Series of individually tested hypotheses but the strongest case if they all occur at the same time</a:t>
            </a:r>
          </a:p>
          <a:p>
            <a:pPr lvl="1"/>
            <a:r>
              <a:rPr lang="en-GB" sz="2000" dirty="0"/>
              <a:t>Concentration </a:t>
            </a:r>
            <a:r>
              <a:rPr lang="en-GB" sz="2000" dirty="0" smtClean="0"/>
              <a:t>highly unlikely under </a:t>
            </a:r>
            <a:r>
              <a:rPr lang="en-GB" sz="2000" dirty="0"/>
              <a:t>transfer rules</a:t>
            </a:r>
          </a:p>
          <a:p>
            <a:r>
              <a:rPr lang="en-GB" sz="2000" dirty="0" smtClean="0"/>
              <a:t>Indicator: combination of </a:t>
            </a:r>
            <a:r>
              <a:rPr lang="en-GB" sz="2000" dirty="0" smtClean="0"/>
              <a:t>all exclusive </a:t>
            </a:r>
            <a:r>
              <a:rPr lang="en-GB" sz="2000" dirty="0" smtClean="0"/>
              <a:t>rights, </a:t>
            </a:r>
            <a:r>
              <a:rPr lang="en-GB" sz="2000" dirty="0" smtClean="0"/>
              <a:t>territory (at least the NL), full duration </a:t>
            </a:r>
            <a:r>
              <a:rPr lang="en-GB" sz="2000" dirty="0" smtClean="0"/>
              <a:t>and </a:t>
            </a:r>
            <a:r>
              <a:rPr lang="en-GB" sz="2000" dirty="0" smtClean="0"/>
              <a:t>all purposes </a:t>
            </a:r>
            <a:r>
              <a:rPr lang="en-GB" sz="2000" dirty="0" smtClean="0"/>
              <a:t>of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Fully concentrated rights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04642"/>
              </p:ext>
            </p:extLst>
          </p:nvPr>
        </p:nvGraphicFramePr>
        <p:xfrm>
          <a:off x="611560" y="2348880"/>
          <a:ext cx="5938297" cy="33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582"/>
                <a:gridCol w="1414582"/>
                <a:gridCol w="1414582"/>
                <a:gridCol w="1694551"/>
              </a:tblGrid>
              <a:tr h="776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Decade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Full Rights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1950s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179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1960s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1111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1970s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441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784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1980s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199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903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1990s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1902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2000s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2177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0F894-CB56-410B-AD40-DC034BEBA32A}" type="slidenum">
              <a:rPr lang="en-US" altLang="en-US" smtClean="0"/>
              <a:pPr>
                <a:defRPr/>
              </a:pPr>
              <a:t>27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Weighted Tests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391400" cy="3352800"/>
          </a:xfrm>
        </p:spPr>
        <p:txBody>
          <a:bodyPr/>
          <a:lstStyle/>
          <a:p>
            <a:r>
              <a:rPr lang="de-DE" sz="2000" dirty="0" smtClean="0"/>
              <a:t>Type of tests vary according to evidentiary value in relation to tested hypothesis as well as other hypothesis</a:t>
            </a:r>
          </a:p>
          <a:p>
            <a:pPr lvl="1"/>
            <a:r>
              <a:rPr lang="de-DE" sz="2000" dirty="0" smtClean="0"/>
              <a:t>Absolute scores</a:t>
            </a:r>
          </a:p>
          <a:p>
            <a:pPr lvl="1"/>
            <a:r>
              <a:rPr lang="de-DE" sz="2000" dirty="0" smtClean="0"/>
              <a:t>Weaker results</a:t>
            </a:r>
          </a:p>
          <a:p>
            <a:r>
              <a:rPr lang="de-DE" sz="2000" dirty="0" smtClean="0"/>
              <a:t>Weights applied:</a:t>
            </a:r>
          </a:p>
          <a:p>
            <a:pPr lvl="1"/>
            <a:r>
              <a:rPr lang="de-DE" sz="2000" dirty="0" smtClean="0"/>
              <a:t>Straw test: 1</a:t>
            </a:r>
          </a:p>
          <a:p>
            <a:pPr lvl="1"/>
            <a:r>
              <a:rPr lang="de-DE" sz="2000" dirty="0"/>
              <a:t>Smoking Gun Test</a:t>
            </a:r>
            <a:r>
              <a:rPr lang="de-DE" sz="2000" dirty="0" smtClean="0"/>
              <a:t>: 1.5 </a:t>
            </a:r>
            <a:endParaRPr lang="de-DE" sz="2000" dirty="0"/>
          </a:p>
          <a:p>
            <a:pPr lvl="1"/>
            <a:r>
              <a:rPr lang="de-DE" sz="2000" dirty="0" smtClean="0"/>
              <a:t>Hoop test: 2</a:t>
            </a:r>
          </a:p>
          <a:p>
            <a:pPr lvl="1"/>
            <a:r>
              <a:rPr lang="de-DE" sz="2000" dirty="0" smtClean="0"/>
              <a:t>Combined test: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28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Methodology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391400" cy="3352800"/>
          </a:xfrm>
        </p:spPr>
        <p:txBody>
          <a:bodyPr/>
          <a:lstStyle/>
          <a:p>
            <a:r>
              <a:rPr lang="de-DE" dirty="0" smtClean="0"/>
              <a:t>Detailed doctrinal analysis of all provisions relating to either trasnfers or deviations from the creator doctirne</a:t>
            </a:r>
          </a:p>
          <a:p>
            <a:r>
              <a:rPr lang="de-DE" dirty="0" smtClean="0"/>
              <a:t>Translation of changes of into hypothesis which can be empirically tested</a:t>
            </a:r>
          </a:p>
          <a:p>
            <a:r>
              <a:rPr lang="de-DE" dirty="0" smtClean="0"/>
              <a:t>Empirical analysis based on weighted tests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29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copyright 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391400" cy="3352800"/>
          </a:xfrm>
        </p:spPr>
        <p:txBody>
          <a:bodyPr/>
          <a:lstStyle/>
          <a:p>
            <a:r>
              <a:rPr lang="en-GB" dirty="0" smtClean="0"/>
              <a:t>Making broadcasts accessible online requires 2 rights: reproduction and making available</a:t>
            </a:r>
          </a:p>
          <a:p>
            <a:pPr lvl="1"/>
            <a:r>
              <a:rPr lang="en-GB" dirty="0" smtClean="0"/>
              <a:t>No exemptions are available for large scale project</a:t>
            </a:r>
          </a:p>
          <a:p>
            <a:r>
              <a:rPr lang="en-GB" dirty="0" smtClean="0"/>
              <a:t>Each TV broadcast is made up of a combination of copyright works and neighbouring rights</a:t>
            </a:r>
          </a:p>
          <a:p>
            <a:pPr lvl="1"/>
            <a:r>
              <a:rPr lang="en-GB" dirty="0" smtClean="0"/>
              <a:t>Terms and right holders vary</a:t>
            </a:r>
          </a:p>
          <a:p>
            <a:pPr lvl="1"/>
            <a:r>
              <a:rPr lang="en-GB" dirty="0" smtClean="0"/>
              <a:t>Creator- doctrine</a:t>
            </a:r>
          </a:p>
          <a:p>
            <a:r>
              <a:rPr lang="en-GB" dirty="0" smtClean="0"/>
              <a:t>Need to identify the right holder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Overall Number of Tests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684956"/>
              </p:ext>
            </p:extLst>
          </p:nvPr>
        </p:nvGraphicFramePr>
        <p:xfrm>
          <a:off x="685800" y="2514600"/>
          <a:ext cx="7391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918692"/>
                <a:gridCol w="1777008"/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Deviations from Creator Doctrine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Decade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Employment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Communication by public entity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Transfers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1950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1970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1980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1990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30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31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36622"/>
              </p:ext>
            </p:extLst>
          </p:nvPr>
        </p:nvGraphicFramePr>
        <p:xfrm>
          <a:off x="323528" y="980728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8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86415"/>
              </p:ext>
            </p:extLst>
          </p:nvPr>
        </p:nvGraphicFramePr>
        <p:xfrm>
          <a:off x="323528" y="692696"/>
          <a:ext cx="8352928" cy="5841559"/>
        </p:xfrm>
        <a:graphic>
          <a:graphicData uri="http://schemas.openxmlformats.org/drawingml/2006/table">
            <a:tbl>
              <a:tblPr/>
              <a:tblGrid>
                <a:gridCol w="944105"/>
                <a:gridCol w="3592399"/>
                <a:gridCol w="720080"/>
                <a:gridCol w="720080"/>
                <a:gridCol w="504056"/>
                <a:gridCol w="432048"/>
                <a:gridCol w="432048"/>
                <a:gridCol w="432048"/>
                <a:gridCol w="576064"/>
              </a:tblGrid>
              <a:tr h="1230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1950s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1960s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1970s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1980s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ownership</a:t>
                      </a:r>
                    </a:p>
                  </a:txBody>
                  <a:tcPr marL="2212" marR="2212" marT="2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Ownership by Legal Entity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Hoop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3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holder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34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Catalogue: No contributor information</a:t>
                      </a:r>
                    </a:p>
                  </a:txBody>
                  <a:tcPr marL="2212" marR="2212" marT="2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4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Catalogue: 1 producer and 1 broadcaster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334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rights concentration</a:t>
                      </a:r>
                    </a:p>
                  </a:txBody>
                  <a:tcPr marL="2212" marR="2212" marT="2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average number of rights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3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Distinct Number of Rights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25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Type of right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25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Schip:identity of uses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35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number of distinct jurisdictions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34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identity of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jurisdictions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Hoop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325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Duration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36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combined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concentrated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ownership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4x Combined Smoking Gun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32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</a:t>
                      </a:r>
                    </a:p>
                  </a:txBody>
                  <a:tcPr marL="2212" marR="2212" marT="2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contract present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34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importance of authors</a:t>
                      </a:r>
                    </a:p>
                  </a:txBody>
                  <a:tcPr marL="2212" marR="2212" marT="2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broadcast without author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3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author categories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35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author categories (specified drop)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importance director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212" marR="2212" marT="2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33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261855"/>
              </p:ext>
            </p:extLst>
          </p:nvPr>
        </p:nvGraphicFramePr>
        <p:xfrm>
          <a:off x="395536" y="980728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9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24588"/>
              </p:ext>
            </p:extLst>
          </p:nvPr>
        </p:nvGraphicFramePr>
        <p:xfrm>
          <a:off x="251520" y="620688"/>
          <a:ext cx="8496943" cy="5904655"/>
        </p:xfrm>
        <a:graphic>
          <a:graphicData uri="http://schemas.openxmlformats.org/drawingml/2006/table">
            <a:tbl>
              <a:tblPr/>
              <a:tblGrid>
                <a:gridCol w="895771"/>
                <a:gridCol w="3732376"/>
                <a:gridCol w="922119"/>
                <a:gridCol w="469157"/>
                <a:gridCol w="495504"/>
                <a:gridCol w="495504"/>
                <a:gridCol w="495504"/>
                <a:gridCol w="495504"/>
                <a:gridCol w="495504"/>
              </a:tblGrid>
              <a:tr h="36980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1950s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1960s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1970s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1980s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Ownership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Ownership by Legal Entity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Hoop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single right holder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Catalogue: No contributor information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Catalogue: 1 producer and 1 broadcaster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644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Rights Concentration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average number of rights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Distinct Number of Rights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Type of right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Schip:identity of uses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60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number of distinct jurisdictions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identity of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jurisdictions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Hoop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Duration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797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combined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concentrated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ownership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4x Combined Smoking Gun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6292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Reliance on Contracts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contract present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64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Importance of Authors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broadcast without author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author categories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8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importance director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27" marR="7327" marT="7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2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35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931959"/>
              </p:ext>
            </p:extLst>
          </p:nvPr>
        </p:nvGraphicFramePr>
        <p:xfrm>
          <a:off x="539552" y="1196752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49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68456"/>
              </p:ext>
            </p:extLst>
          </p:nvPr>
        </p:nvGraphicFramePr>
        <p:xfrm>
          <a:off x="251520" y="836712"/>
          <a:ext cx="8352932" cy="5633283"/>
        </p:xfrm>
        <a:graphic>
          <a:graphicData uri="http://schemas.openxmlformats.org/drawingml/2006/table">
            <a:tbl>
              <a:tblPr/>
              <a:tblGrid>
                <a:gridCol w="1008112"/>
                <a:gridCol w="2462740"/>
                <a:gridCol w="610260"/>
                <a:gridCol w="610260"/>
                <a:gridCol w="610260"/>
                <a:gridCol w="610260"/>
                <a:gridCol w="610260"/>
                <a:gridCol w="610260"/>
                <a:gridCol w="610260"/>
                <a:gridCol w="610260"/>
              </a:tblGrid>
              <a:tr h="253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ownership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Legal Entity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Catalogue: 1 producer and 1 broadcaster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35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rights concentration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average number of rights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average number of rights 1970s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Distinct Number of Rights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Type of right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identity of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jurisdictions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contract present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presence 1970s (status authors)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increase 1980s (article 45d)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Schoon Schip: increase 1990s (1992-1993 reforms)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importance of authors</a:t>
                      </a:r>
                    </a:p>
                  </a:txBody>
                  <a:tcPr marL="6921" marR="6921" marT="6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broadcast without author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author categories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importance director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Smoking Gun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importance composer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35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 Data: importance performer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Straw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1" marR="6921" marT="6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1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37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800532"/>
              </p:ext>
            </p:extLst>
          </p:nvPr>
        </p:nvGraphicFramePr>
        <p:xfrm>
          <a:off x="395536" y="908720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6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391400" cy="838200"/>
          </a:xfrm>
        </p:spPr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391400" cy="3352800"/>
          </a:xfrm>
        </p:spPr>
        <p:txBody>
          <a:bodyPr/>
          <a:lstStyle/>
          <a:p>
            <a:r>
              <a:rPr lang="de-DE" dirty="0" smtClean="0"/>
              <a:t>Until the 1980: TV broadcasts are most likely made by employment or communication by a public entity (both deviations from creator doctrine)</a:t>
            </a:r>
          </a:p>
          <a:p>
            <a:r>
              <a:rPr lang="de-DE" dirty="0" smtClean="0"/>
              <a:t>1980s: mixed picture</a:t>
            </a:r>
          </a:p>
          <a:p>
            <a:pPr lvl="1"/>
            <a:r>
              <a:rPr lang="de-DE" dirty="0" smtClean="0"/>
              <a:t>Leaning towards deviations to the creator-based mechanisms but it depends on the individual production</a:t>
            </a:r>
          </a:p>
          <a:p>
            <a:r>
              <a:rPr lang="de-DE" dirty="0" smtClean="0"/>
              <a:t>After 1990: dominant mechanism is transfers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38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Implications: who owns the making available right?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Up until 1980: most likely the broadcaster</a:t>
            </a:r>
          </a:p>
          <a:p>
            <a:r>
              <a:rPr lang="en-US" sz="2000" dirty="0"/>
              <a:t>TV broadcasts made from the 1990s onwards</a:t>
            </a:r>
          </a:p>
          <a:p>
            <a:pPr lvl="1"/>
            <a:r>
              <a:rPr lang="en-US" sz="2000" dirty="0"/>
              <a:t>Making available online covered in contracts+ presumption of transfer</a:t>
            </a:r>
          </a:p>
          <a:p>
            <a:r>
              <a:rPr lang="en-US" sz="2000" dirty="0"/>
              <a:t>Troublesome:</a:t>
            </a:r>
          </a:p>
          <a:p>
            <a:pPr lvl="1"/>
            <a:r>
              <a:rPr lang="en-US" sz="2000" dirty="0"/>
              <a:t>TV broadcasts between 1980 and early 1990s: making available not likely to be part of contracts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more authors, the more difficult it gets</a:t>
            </a:r>
          </a:p>
          <a:p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39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336042"/>
              </p:ext>
            </p:extLst>
          </p:nvPr>
        </p:nvGraphicFramePr>
        <p:xfrm>
          <a:off x="899592" y="764704"/>
          <a:ext cx="5832648" cy="595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500"/>
                <a:gridCol w="1464774"/>
                <a:gridCol w="952878"/>
                <a:gridCol w="644787"/>
                <a:gridCol w="743709"/>
              </a:tblGrid>
              <a:tr h="274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Focus of Protection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First Owner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Term of Protection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9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Recurring features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Detailed storyline as combination of common themes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Author(s)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Death in 1945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last surviving author died in 1945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Specific description of a format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Recognisable, detailed characters which are made up of a combination of specific features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30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Pre-existing works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Underlying novel etc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Script, representing the adaptation of the pre-existing work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9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News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Edited and corrected news statements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News programs as a whole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9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Spoken Words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Non-script based, spoken communication by an individual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Structured interviews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Music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Musical composition and lyrics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last surviving author died in 1945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Moving Images (film work)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Audio-visual work, meaning moving images with or without sound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last surviving author died in 1945: principal director, scriptwriter, author of the dialogue, composer of film music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- if work was made before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1996: special rules 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4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391400" cy="838200"/>
          </a:xfrm>
        </p:spPr>
        <p:txBody>
          <a:bodyPr/>
          <a:lstStyle/>
          <a:p>
            <a:pPr algn="ctr"/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40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5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61849"/>
              </p:ext>
            </p:extLst>
          </p:nvPr>
        </p:nvGraphicFramePr>
        <p:xfrm>
          <a:off x="611560" y="1124744"/>
          <a:ext cx="6552729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984"/>
                <a:gridCol w="1820984"/>
                <a:gridCol w="1184604"/>
                <a:gridCol w="1726157"/>
              </a:tblGrid>
              <a:tr h="4990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Focus of Protection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First Owner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Term of Protection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Performance of a copyright work, with a minimum degree of personality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Performer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Fixation occurred after 1965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- if fixation on phonogram: fixation occurred after 1945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Phonogram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Recording of sound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Phonogram Producer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Recording was made after 1965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- if communicated to the public: fixation occurred after 1945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Fixation of Film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Recording of moving images, with or without sound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Film producer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Recording was made after 1965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-  if distributed or communicated to the public: 50 years from that date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Broadcast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Transmission of work as a broadcast, both radio and TV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Broadcaster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Transmission was made after 1965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12" marR="20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97238" y="245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doctrinal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391400" cy="3352800"/>
          </a:xfrm>
        </p:spPr>
        <p:txBody>
          <a:bodyPr/>
          <a:lstStyle/>
          <a:p>
            <a:r>
              <a:rPr lang="en-GB" dirty="0" smtClean="0"/>
              <a:t>Large number of authors and right holders</a:t>
            </a:r>
          </a:p>
          <a:p>
            <a:r>
              <a:rPr lang="en-GB" dirty="0" smtClean="0"/>
              <a:t>Complicating factors:</a:t>
            </a:r>
          </a:p>
          <a:p>
            <a:pPr lvl="1"/>
            <a:r>
              <a:rPr lang="en-GB" dirty="0" smtClean="0"/>
              <a:t>Special ownership rules</a:t>
            </a:r>
          </a:p>
          <a:p>
            <a:pPr lvl="1"/>
            <a:r>
              <a:rPr lang="en-GB" dirty="0" smtClean="0"/>
              <a:t>Transfers</a:t>
            </a:r>
          </a:p>
          <a:p>
            <a:pPr lvl="1"/>
            <a:r>
              <a:rPr lang="en-GB" dirty="0" smtClean="0"/>
              <a:t>Long </a:t>
            </a:r>
            <a:r>
              <a:rPr lang="en-GB" dirty="0" smtClean="0"/>
              <a:t>timeframe: the law is not static</a:t>
            </a:r>
            <a:endParaRPr lang="en-GB" dirty="0" smtClean="0"/>
          </a:p>
          <a:p>
            <a:r>
              <a:rPr lang="en-GB" dirty="0" smtClean="0"/>
              <a:t>BUT: this is not what the data says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6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391400" cy="838200"/>
          </a:xfrm>
        </p:spPr>
        <p:txBody>
          <a:bodyPr/>
          <a:lstStyle/>
          <a:p>
            <a:r>
              <a:rPr lang="en-GB" dirty="0" smtClean="0"/>
              <a:t>The information used in this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391400" cy="3352800"/>
          </a:xfrm>
        </p:spPr>
        <p:txBody>
          <a:bodyPr/>
          <a:lstStyle/>
          <a:p>
            <a:r>
              <a:rPr lang="en-GB" sz="2000" dirty="0" smtClean="0"/>
              <a:t>Project had access to two distinct sets of empirical evidence</a:t>
            </a:r>
          </a:p>
          <a:p>
            <a:r>
              <a:rPr lang="en-GB" sz="2000" dirty="0" smtClean="0"/>
              <a:t>1) Schoon Schip empirical data</a:t>
            </a:r>
          </a:p>
          <a:p>
            <a:pPr lvl="1"/>
            <a:r>
              <a:rPr lang="en-GB" sz="2000" dirty="0" smtClean="0"/>
              <a:t>Copyright status and rights division for a sub-set of TV broadcasters</a:t>
            </a:r>
          </a:p>
          <a:p>
            <a:pPr lvl="1"/>
            <a:r>
              <a:rPr lang="en-GB" sz="2000" dirty="0" smtClean="0"/>
              <a:t>Holds information at season level on things like rights holder, exclusive rights, territory, duration and purpose of use</a:t>
            </a:r>
          </a:p>
          <a:p>
            <a:r>
              <a:rPr lang="en-GB" sz="2000" dirty="0" smtClean="0"/>
              <a:t>2) catalogue empirical data</a:t>
            </a:r>
          </a:p>
          <a:p>
            <a:pPr lvl="1"/>
            <a:r>
              <a:rPr lang="en-GB" sz="2000" dirty="0" smtClean="0"/>
              <a:t>All of the broadcasts in NISV’s archive</a:t>
            </a:r>
          </a:p>
          <a:p>
            <a:pPr lvl="1"/>
            <a:r>
              <a:rPr lang="en-GB" sz="2000" dirty="0" smtClean="0"/>
              <a:t>Records general information but also copyright-relevant roles e.g. author, scriptwriter, director, producer etc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7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047917"/>
              </p:ext>
            </p:extLst>
          </p:nvPr>
        </p:nvGraphicFramePr>
        <p:xfrm>
          <a:off x="323528" y="90872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8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391400" cy="3352800"/>
          </a:xfrm>
        </p:spPr>
        <p:txBody>
          <a:bodyPr/>
          <a:lstStyle/>
          <a:p>
            <a:r>
              <a:rPr lang="de-DE" sz="2400" dirty="0" smtClean="0"/>
              <a:t>company </a:t>
            </a:r>
            <a:r>
              <a:rPr lang="de-DE" sz="2400" dirty="0"/>
              <a:t>ownership by especially public service broadcasters and independant producers</a:t>
            </a:r>
          </a:p>
          <a:p>
            <a:r>
              <a:rPr lang="de-DE" sz="2400" dirty="0"/>
              <a:t>What we </a:t>
            </a:r>
            <a:r>
              <a:rPr lang="de-DE" sz="2400" u="sng" dirty="0"/>
              <a:t>don‘t</a:t>
            </a:r>
            <a:r>
              <a:rPr lang="de-DE" sz="2400" dirty="0"/>
              <a:t> see: individual authors holding the rights</a:t>
            </a:r>
          </a:p>
          <a:p>
            <a:r>
              <a:rPr lang="de-DE" sz="2400" dirty="0"/>
              <a:t>Conclusion:</a:t>
            </a:r>
          </a:p>
          <a:p>
            <a:pPr lvl="1"/>
            <a:r>
              <a:rPr lang="de-DE" sz="2400" dirty="0"/>
              <a:t>The doctrinal analysis by itself is insufficient</a:t>
            </a:r>
          </a:p>
          <a:p>
            <a:pPr lvl="1"/>
            <a:r>
              <a:rPr lang="de-DE" sz="2400" dirty="0"/>
              <a:t>Public service broadcasting market practice concentrates the rights into the hands of few people</a:t>
            </a:r>
          </a:p>
          <a:p>
            <a:r>
              <a:rPr lang="de-DE" sz="2400" dirty="0"/>
              <a:t>However, how this happens is important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Typ hier de footer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E88DE-DF60-4C0C-9559-6D6B6E9C0C67}" type="slidenum">
              <a:rPr lang="en-US" altLang="en-US" smtClean="0"/>
              <a:pPr>
                <a:defRPr/>
              </a:pPr>
              <a:t>9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29024"/>
      </p:ext>
    </p:extLst>
  </p:cSld>
  <p:clrMapOvr>
    <a:masterClrMapping/>
  </p:clrMapOvr>
</p:sld>
</file>

<file path=ppt/theme/theme1.xml><?xml version="1.0" encoding="utf-8"?>
<a:theme xmlns:a="http://schemas.openxmlformats.org/drawingml/2006/main" name="UvaNL_FdR">
  <a:themeElements>
    <a:clrScheme name="UvaNL_Fd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vaNL_Fd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vaNL_Fd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aNL_Fd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aNL_Fd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aNL_Fd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aNL_Fd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aNL_Fd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aNL_Fd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aNL_Fd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aNL_Fd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aNL_Fd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aNL_Fd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aNL_Fd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2497</Words>
  <Application>Microsoft Office PowerPoint</Application>
  <PresentationFormat>On-screen Show (4:3)</PresentationFormat>
  <Paragraphs>855</Paragraphs>
  <Slides>40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UvaNL_FdR</vt:lpstr>
      <vt:lpstr>Making Broadcasts Accessible Online</vt:lpstr>
      <vt:lpstr>The conundrum: making TV broadcasts accessible online</vt:lpstr>
      <vt:lpstr>The copyright issue</vt:lpstr>
      <vt:lpstr>PowerPoint Presentation</vt:lpstr>
      <vt:lpstr>PowerPoint Presentation</vt:lpstr>
      <vt:lpstr>The doctrinal view</vt:lpstr>
      <vt:lpstr>The information used in this project </vt:lpstr>
      <vt:lpstr>PowerPoint Presentation</vt:lpstr>
      <vt:lpstr>PowerPoint Presentation</vt:lpstr>
      <vt:lpstr>Mechanism for rights concentration </vt:lpstr>
      <vt:lpstr>Process-tracing: assessing the likelihood of alternative explanations</vt:lpstr>
      <vt:lpstr>Mechanisms relevant for TV broadcasts</vt:lpstr>
      <vt:lpstr>A mechanism in process-tracing</vt:lpstr>
      <vt:lpstr>How does it work? (example: employment)</vt:lpstr>
      <vt:lpstr>PowerPoint Presentation</vt:lpstr>
      <vt:lpstr>NWO Project: How does it work? (employment)</vt:lpstr>
      <vt:lpstr>Examples of Hypotheses</vt:lpstr>
      <vt:lpstr>NWO Project: How does it work? (employment article)</vt:lpstr>
      <vt:lpstr>Types of Test in Process- Tracing</vt:lpstr>
      <vt:lpstr>4 Types of Test: the ‘Puddle- Mystery‘</vt:lpstr>
      <vt:lpstr>PowerPoint Presentation</vt:lpstr>
      <vt:lpstr>Example 1: Hoop Test</vt:lpstr>
      <vt:lpstr>PowerPoint Presentation</vt:lpstr>
      <vt:lpstr>Example 2: Smoking Gun and Straw in the Wind Test</vt:lpstr>
      <vt:lpstr>Naming authors in the 1970s</vt:lpstr>
      <vt:lpstr>Example 3: constructing a double decisive</vt:lpstr>
      <vt:lpstr>Fully concentrated rights</vt:lpstr>
      <vt:lpstr>Weighted Tests</vt:lpstr>
      <vt:lpstr>Summary Methodology</vt:lpstr>
      <vt:lpstr>Overall Number of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Implications: who owns the making available right?</vt:lpstr>
      <vt:lpstr>Thank you for your attention!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UvA PowerPoint</dc:title>
  <dc:creator>ahofmee1</dc:creator>
  <cp:lastModifiedBy>Simone Schroff</cp:lastModifiedBy>
  <cp:revision>433</cp:revision>
  <cp:lastPrinted>2016-04-11T13:16:07Z</cp:lastPrinted>
  <dcterms:created xsi:type="dcterms:W3CDTF">2010-01-28T13:45:37Z</dcterms:created>
  <dcterms:modified xsi:type="dcterms:W3CDTF">2017-05-19T07:45:48Z</dcterms:modified>
</cp:coreProperties>
</file>